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47"/>
  </p:notesMasterIdLst>
  <p:sldIdLst>
    <p:sldId id="385" r:id="rId5"/>
    <p:sldId id="737" r:id="rId6"/>
    <p:sldId id="831" r:id="rId7"/>
    <p:sldId id="281" r:id="rId8"/>
    <p:sldId id="879" r:id="rId9"/>
    <p:sldId id="706" r:id="rId10"/>
    <p:sldId id="339" r:id="rId11"/>
    <p:sldId id="705" r:id="rId12"/>
    <p:sldId id="830" r:id="rId13"/>
    <p:sldId id="829" r:id="rId14"/>
    <p:sldId id="708" r:id="rId15"/>
    <p:sldId id="709" r:id="rId16"/>
    <p:sldId id="795" r:id="rId17"/>
    <p:sldId id="814" r:id="rId18"/>
    <p:sldId id="832"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3" r:id="rId43"/>
    <p:sldId id="734" r:id="rId44"/>
    <p:sldId id="735" r:id="rId45"/>
    <p:sldId id="736" r:id="rId46"/>
    <p:sldId id="739" r:id="rId47"/>
    <p:sldId id="740" r:id="rId48"/>
    <p:sldId id="741" r:id="rId49"/>
    <p:sldId id="889" r:id="rId50"/>
    <p:sldId id="743" r:id="rId51"/>
    <p:sldId id="891" r:id="rId52"/>
    <p:sldId id="793" r:id="rId53"/>
    <p:sldId id="775" r:id="rId54"/>
    <p:sldId id="777" r:id="rId55"/>
    <p:sldId id="778" r:id="rId56"/>
    <p:sldId id="779" r:id="rId57"/>
    <p:sldId id="780" r:id="rId58"/>
    <p:sldId id="781" r:id="rId59"/>
    <p:sldId id="782" r:id="rId60"/>
    <p:sldId id="783" r:id="rId61"/>
    <p:sldId id="788" r:id="rId62"/>
    <p:sldId id="789" r:id="rId63"/>
    <p:sldId id="790" r:id="rId64"/>
    <p:sldId id="807" r:id="rId65"/>
    <p:sldId id="840" r:id="rId66"/>
    <p:sldId id="847" r:id="rId67"/>
    <p:sldId id="808" r:id="rId68"/>
    <p:sldId id="841" r:id="rId69"/>
    <p:sldId id="842" r:id="rId70"/>
    <p:sldId id="843" r:id="rId71"/>
    <p:sldId id="810" r:id="rId72"/>
    <p:sldId id="848" r:id="rId73"/>
    <p:sldId id="809" r:id="rId74"/>
    <p:sldId id="844" r:id="rId75"/>
    <p:sldId id="845" r:id="rId76"/>
    <p:sldId id="846" r:id="rId77"/>
    <p:sldId id="811" r:id="rId78"/>
    <p:sldId id="836" r:id="rId79"/>
    <p:sldId id="835" r:id="rId80"/>
    <p:sldId id="812" r:id="rId81"/>
    <p:sldId id="828" r:id="rId82"/>
    <p:sldId id="826" r:id="rId83"/>
    <p:sldId id="880" r:id="rId84"/>
    <p:sldId id="890" r:id="rId85"/>
    <p:sldId id="881" r:id="rId86"/>
    <p:sldId id="882" r:id="rId87"/>
    <p:sldId id="887" r:id="rId88"/>
    <p:sldId id="883" r:id="rId89"/>
    <p:sldId id="884" r:id="rId90"/>
    <p:sldId id="886" r:id="rId91"/>
    <p:sldId id="744" r:id="rId92"/>
    <p:sldId id="817" r:id="rId93"/>
    <p:sldId id="857" r:id="rId94"/>
    <p:sldId id="859" r:id="rId95"/>
    <p:sldId id="858" r:id="rId96"/>
    <p:sldId id="864" r:id="rId97"/>
    <p:sldId id="861" r:id="rId98"/>
    <p:sldId id="792" r:id="rId99"/>
    <p:sldId id="623" r:id="rId100"/>
    <p:sldId id="773" r:id="rId101"/>
    <p:sldId id="501" r:id="rId102"/>
    <p:sldId id="662" r:id="rId103"/>
    <p:sldId id="692" r:id="rId104"/>
    <p:sldId id="679" r:id="rId105"/>
    <p:sldId id="555" r:id="rId106"/>
    <p:sldId id="567" r:id="rId107"/>
    <p:sldId id="821" r:id="rId108"/>
    <p:sldId id="686" r:id="rId109"/>
    <p:sldId id="687" r:id="rId110"/>
    <p:sldId id="688" r:id="rId111"/>
    <p:sldId id="689" r:id="rId112"/>
    <p:sldId id="690" r:id="rId113"/>
    <p:sldId id="865" r:id="rId114"/>
    <p:sldId id="822" r:id="rId115"/>
    <p:sldId id="823" r:id="rId116"/>
    <p:sldId id="693" r:id="rId117"/>
    <p:sldId id="587" r:id="rId118"/>
    <p:sldId id="874" r:id="rId119"/>
    <p:sldId id="589" r:id="rId120"/>
    <p:sldId id="875" r:id="rId121"/>
    <p:sldId id="600" r:id="rId122"/>
    <p:sldId id="681" r:id="rId123"/>
    <p:sldId id="663" r:id="rId124"/>
    <p:sldId id="682" r:id="rId125"/>
    <p:sldId id="683" r:id="rId126"/>
    <p:sldId id="591" r:id="rId127"/>
    <p:sldId id="684" r:id="rId128"/>
    <p:sldId id="685" r:id="rId129"/>
    <p:sldId id="870" r:id="rId130"/>
    <p:sldId id="872" r:id="rId131"/>
    <p:sldId id="878" r:id="rId132"/>
    <p:sldId id="867" r:id="rId133"/>
    <p:sldId id="877" r:id="rId134"/>
    <p:sldId id="664" r:id="rId135"/>
    <p:sldId id="665" r:id="rId136"/>
    <p:sldId id="818" r:id="rId137"/>
    <p:sldId id="819" r:id="rId138"/>
    <p:sldId id="666" r:id="rId139"/>
    <p:sldId id="668" r:id="rId140"/>
    <p:sldId id="599" r:id="rId141"/>
    <p:sldId id="630" r:id="rId142"/>
    <p:sldId id="824" r:id="rId143"/>
    <p:sldId id="701" r:id="rId144"/>
    <p:sldId id="834" r:id="rId145"/>
    <p:sldId id="674"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879"/>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AWS Fargate &amp; Amazon ECS Intro" id="{64441F07-7053-2043-9879-7BB960C2AEA6}">
          <p14:sldIdLst>
            <p14:sldId id="771"/>
            <p14:sldId id="713"/>
            <p14:sldId id="715"/>
            <p14:sldId id="799"/>
            <p14:sldId id="716"/>
            <p14:sldId id="796"/>
          </p14:sldIdLst>
        </p14:section>
        <p14:section name="ECS Task Defintions" id="{BE89CB88-C877-1D4E-B486-4302AF46C673}">
          <p14:sldIdLst>
            <p14:sldId id="769"/>
            <p14:sldId id="770"/>
            <p14:sldId id="797"/>
          </p14:sldIdLst>
        </p14:section>
        <p14:section name="AWS Fargate" id="{8FF4FCDA-BE23-2B42-8EC7-8F6BE2DEF191}">
          <p14:sldIdLst>
            <p14:sldId id="726"/>
            <p14:sldId id="727"/>
            <p14:sldId id="728"/>
            <p14:sldId id="731"/>
            <p14:sldId id="805"/>
          </p14:sldIdLst>
        </p14:section>
        <p14:section name="AWS Fargate Logging" id="{982ACC77-802C-0648-8F3E-70BF7154BA07}">
          <p14:sldIdLst>
            <p14:sldId id="433"/>
            <p14:sldId id="825"/>
          </p14:sldIdLst>
        </p14:section>
        <p14:section name="AWS Fargate Pricing" id="{58368394-40A8-4B47-9156-A2B4ADC07972}">
          <p14:sldIdLst>
            <p14:sldId id="833"/>
            <p14:sldId id="733"/>
            <p14:sldId id="734"/>
            <p14:sldId id="735"/>
            <p14:sldId id="736"/>
          </p14:sldIdLst>
        </p14:section>
        <p14:section name="CodePipeline Intro" id="{79B0E47D-FB46-1549-B4C1-46ECF4088B27}">
          <p14:sldIdLst>
            <p14:sldId id="739"/>
            <p14:sldId id="740"/>
            <p14:sldId id="741"/>
          </p14:sldIdLst>
        </p14:section>
        <p14:section name="AWS Fargate Deployment Pipeline" id="{F912FB3A-371F-A34E-BE50-543095FBCC8C}">
          <p14:sldIdLst>
            <p14:sldId id="889"/>
            <p14:sldId id="743"/>
          </p14:sldIdLst>
        </p14:section>
        <p14:section name="Amazon ECS Canary Deployment" id="{E6CD744E-5C7F-2246-8271-11A1BBE03440}">
          <p14:sldIdLst>
            <p14:sldId id="891"/>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Lst>
        </p14:section>
        <p14:section name="Kubernetes Application" id="{828EE75D-B092-5646-A4C7-492917BDA588}">
          <p14:sldIdLst>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Istio" id="{7363BA62-DB38-F14D-8E2E-4FF03BEDBA15}">
          <p14:sldIdLst>
            <p14:sldId id="880"/>
            <p14:sldId id="890"/>
            <p14:sldId id="881"/>
            <p14:sldId id="882"/>
            <p14:sldId id="887"/>
            <p14:sldId id="883"/>
            <p14:sldId id="884"/>
            <p14:sldId id="886"/>
          </p14:sldIdLst>
        </p14:section>
        <p14:section name="Monitoring &amp; AWS X-Ray" id="{94BFE68B-137F-8A4F-A508-00B3479C9864}">
          <p14:sldIdLst>
            <p14:sldId id="744"/>
            <p14:sldId id="817"/>
            <p14:sldId id="857"/>
            <p14:sldId id="859"/>
            <p14:sldId id="858"/>
            <p14:sldId id="864"/>
            <p14:sldId id="861"/>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7" autoAdjust="0"/>
    <p:restoredTop sz="75166" autoAdjust="0"/>
  </p:normalViewPr>
  <p:slideViewPr>
    <p:cSldViewPr snapToGrid="0" showGuides="1">
      <p:cViewPr varScale="1">
        <p:scale>
          <a:sx n="121" d="100"/>
          <a:sy n="121" d="100"/>
        </p:scale>
        <p:origin x="192" y="30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voyproxy.github.io/envoy/" TargetMode="External"/><Relationship Id="rId7" Type="http://schemas.openxmlformats.org/officeDocument/2006/relationships/hyperlink" Target="https://istio.io/docs/concepts/security/mutual-tls.html"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istio.io/docs/concepts/policy-and-control/mixer.html" TargetMode="External"/><Relationship Id="rId5" Type="http://schemas.openxmlformats.org/officeDocument/2006/relationships/hyperlink" Target="https://istio.io/docs/concepts/traffic-management/pilot.html" TargetMode="External"/><Relationship Id="rId4" Type="http://schemas.openxmlformats.org/officeDocument/2006/relationships/hyperlink" Target="https://istio.io/docs/concepts/policy-and-control/attributes.html"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cluster in us-east-1</a:t>
            </a:r>
          </a:p>
          <a:p>
            <a:r>
              <a:rPr lang="en-US" dirty="0"/>
              <a:t>Talk about support for Windows containers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239757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taskdefs</a:t>
            </a:r>
            <a:r>
              <a:rPr lang="en-US" dirty="0"/>
              <a:t> from https://</a:t>
            </a:r>
            <a:r>
              <a:rPr lang="en-US" dirty="0" err="1"/>
              <a:t>github.com</a:t>
            </a:r>
            <a:r>
              <a:rPr lang="en-US" dirty="0"/>
              <a:t>/</a:t>
            </a:r>
            <a:r>
              <a:rPr lang="en-US" dirty="0" err="1"/>
              <a:t>aws</a:t>
            </a:r>
            <a:r>
              <a:rPr lang="en-US" dirty="0"/>
              <a:t>-samples/</a:t>
            </a:r>
            <a:r>
              <a:rPr lang="en-US" dirty="0" err="1"/>
              <a:t>aws</a:t>
            </a:r>
            <a:r>
              <a:rPr lang="en-US" dirty="0"/>
              <a:t>-microservices-deploy-options/tree/master/apps/</a:t>
            </a:r>
            <a:r>
              <a:rPr lang="en-US" dirty="0" err="1"/>
              <a:t>ecs</a:t>
            </a:r>
            <a:r>
              <a:rPr lang="en-US" dirty="0"/>
              <a:t>/ec2/</a:t>
            </a:r>
            <a:r>
              <a:rPr lang="en-US" dirty="0" err="1"/>
              <a:t>taskdefs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66617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baseline="0" dirty="0"/>
          </a:p>
          <a:p>
            <a:r>
              <a:rPr lang="en-US" sz="1200" b="0" i="0" kern="1200" dirty="0">
                <a:solidFill>
                  <a:schemeClr val="tx1"/>
                </a:solidFill>
                <a:effectLst/>
                <a:latin typeface="Amazon Ember Regular" charset="0"/>
                <a:ea typeface="+mn-ea"/>
                <a:cs typeface="+mn-cs"/>
              </a:rPr>
              <a:t>Amazon ECS event stream for CWE can be used to receive near real-time notifications regarding the current state of your Amazon ECS clusters.</a:t>
            </a:r>
            <a:endParaRPr lang="en-US" sz="1200" baseline="0" dirty="0"/>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webapp</a:t>
            </a:r>
            <a:r>
              <a:rPr lang="en-US" dirty="0"/>
              <a:t>-service, show 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300664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78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CloudTrail</a:t>
            </a:r>
            <a:r>
              <a:rPr lang="en-US" dirty="0"/>
              <a:t> at https://us-west-2.console.aws.amazon.com/</a:t>
            </a:r>
            <a:r>
              <a:rPr lang="en-US" dirty="0" err="1"/>
              <a:t>cloudtrail</a:t>
            </a:r>
            <a:r>
              <a:rPr lang="en-US" dirty="0"/>
              <a:t>/</a:t>
            </a:r>
            <a:r>
              <a:rPr lang="en-US" dirty="0" err="1"/>
              <a:t>home?region</a:t>
            </a:r>
            <a:r>
              <a:rPr lang="en-US" dirty="0"/>
              <a:t>=us-west-2#/events</a:t>
            </a:r>
          </a:p>
          <a:p>
            <a:endParaRPr lang="en-US" dirty="0"/>
          </a:p>
          <a:p>
            <a:r>
              <a:rPr lang="en-US" dirty="0"/>
              <a:t>Show CW logs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79</a:t>
            </a:fld>
            <a:endParaRPr lang="en-US" dirty="0"/>
          </a:p>
        </p:txBody>
      </p:sp>
    </p:spTree>
    <p:extLst>
      <p:ext uri="{BB962C8B-B14F-4D97-AF65-F5344CB8AC3E}">
        <p14:creationId xmlns:p14="http://schemas.microsoft.com/office/powerpoint/2010/main" val="9377867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p>
          <a:p>
            <a:pPr marL="171450" indent="-171450">
              <a:buFontTx/>
              <a:buChar char="-"/>
            </a:pPr>
            <a:endParaRPr lang="en-US" sz="1200" b="0" i="0" kern="1200" dirty="0">
              <a:solidFill>
                <a:schemeClr val="tx1"/>
              </a:solidFill>
              <a:effectLst/>
              <a:latin typeface="Amazon Ember Regular" charset="0"/>
              <a:ea typeface="+mn-ea"/>
              <a:cs typeface="+mn-cs"/>
            </a:endParaRPr>
          </a:p>
          <a:p>
            <a:pPr marL="171450" indent="-171450">
              <a:buFontTx/>
              <a:buChar char="-"/>
            </a:pPr>
            <a:r>
              <a:rPr lang="en-US" sz="1200" b="0" i="0" kern="1200" dirty="0">
                <a:solidFill>
                  <a:schemeClr val="tx1"/>
                </a:solidFill>
                <a:effectLst/>
                <a:latin typeface="Amazon Ember Regular" charset="0"/>
                <a:ea typeface="+mn-ea"/>
                <a:cs typeface="+mn-cs"/>
              </a:rPr>
              <a:t>Sidecar proxies enable the decoupling of your applications from the operational aspects of managing service communication effectively and reliably.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2517356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data plane</a:t>
            </a:r>
            <a:r>
              <a:rPr lang="en-US" sz="1200" b="0" i="0" kern="1200" dirty="0">
                <a:solidFill>
                  <a:schemeClr val="tx1"/>
                </a:solidFill>
                <a:effectLst/>
                <a:latin typeface="Amazon Ember Regular" charset="0"/>
                <a:ea typeface="+mn-ea"/>
                <a:cs typeface="+mn-cs"/>
              </a:rPr>
              <a:t> is composed of a set of intelligent proxies (Envoy) deployed as sidecars that mediate and control all network communication between microservices.</a:t>
            </a:r>
          </a:p>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control plane</a:t>
            </a:r>
            <a:r>
              <a:rPr lang="en-US" sz="1200" b="0" i="0" kern="1200" dirty="0">
                <a:solidFill>
                  <a:schemeClr val="tx1"/>
                </a:solidFill>
                <a:effectLst/>
                <a:latin typeface="Amazon Ember Regular" charset="0"/>
                <a:ea typeface="+mn-ea"/>
                <a:cs typeface="+mn-cs"/>
              </a:rPr>
              <a:t> is responsible for managing and configuring proxies to route traffic, as well as enforcing policies at runtime.</a:t>
            </a:r>
          </a:p>
          <a:p>
            <a:endParaRPr lang="en-US" dirty="0"/>
          </a:p>
          <a:p>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uses an extended version of the </a:t>
            </a:r>
            <a:r>
              <a:rPr lang="en-US" sz="1200" b="0" i="0" u="none" strike="noStrike" kern="1200" dirty="0">
                <a:solidFill>
                  <a:schemeClr val="tx1"/>
                </a:solidFill>
                <a:effectLst/>
                <a:latin typeface="Amazon Ember Regular" charset="0"/>
                <a:ea typeface="+mn-ea"/>
                <a:cs typeface="+mn-cs"/>
                <a:hlinkClick r:id="rId3"/>
              </a:rPr>
              <a:t>Envoy</a:t>
            </a:r>
            <a:r>
              <a:rPr lang="en-US" sz="1200" b="0" i="0" kern="1200" dirty="0">
                <a:solidFill>
                  <a:schemeClr val="tx1"/>
                </a:solidFill>
                <a:effectLst/>
                <a:latin typeface="Amazon Ember Regular" charset="0"/>
                <a:ea typeface="+mn-ea"/>
                <a:cs typeface="+mn-cs"/>
              </a:rPr>
              <a:t> proxy, a high-performance proxy developed in C++, to mediate all inbound and outbound traffic for all services in the service mesh.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leverages Envoy’s many built-in features such as dynamic service discovery, load balancing, TLS termination, HTTP/2 &amp;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proxying</a:t>
            </a:r>
            <a:r>
              <a:rPr lang="en-US" sz="1200" b="0" i="0" kern="1200" dirty="0">
                <a:solidFill>
                  <a:schemeClr val="tx1"/>
                </a:solidFill>
                <a:effectLst/>
                <a:latin typeface="Amazon Ember Regular" charset="0"/>
                <a:ea typeface="+mn-ea"/>
                <a:cs typeface="+mn-cs"/>
              </a:rPr>
              <a:t>, circuit breakers, health checks, staged rollouts with %-based traffic split, fault injection, and rich metrics. Envoy is deployed as a </a:t>
            </a:r>
            <a:r>
              <a:rPr lang="en-US" sz="1200" b="1" i="0" kern="1200" dirty="0">
                <a:solidFill>
                  <a:schemeClr val="tx1"/>
                </a:solidFill>
                <a:effectLst/>
                <a:latin typeface="Amazon Ember Regular" charset="0"/>
                <a:ea typeface="+mn-ea"/>
                <a:cs typeface="+mn-cs"/>
              </a:rPr>
              <a:t>sidecar</a:t>
            </a:r>
            <a:r>
              <a:rPr lang="en-US" sz="1200" b="0" i="0" kern="1200" dirty="0">
                <a:solidFill>
                  <a:schemeClr val="tx1"/>
                </a:solidFill>
                <a:effectLst/>
                <a:latin typeface="Amazon Ember Regular" charset="0"/>
                <a:ea typeface="+mn-ea"/>
                <a:cs typeface="+mn-cs"/>
              </a:rPr>
              <a:t> to the relevant service in the same Kubernetes pod. This allows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to extract a wealth of signals about traffic behavior as </a:t>
            </a:r>
            <a:r>
              <a:rPr lang="en-US" sz="1200" b="0" i="0" u="none" strike="noStrike" kern="1200" dirty="0">
                <a:solidFill>
                  <a:schemeClr val="tx1"/>
                </a:solidFill>
                <a:effectLst/>
                <a:latin typeface="Amazon Ember Regular" charset="0"/>
                <a:ea typeface="+mn-ea"/>
                <a:cs typeface="+mn-cs"/>
                <a:hlinkClick r:id="rId4"/>
              </a:rPr>
              <a:t>attributes</a:t>
            </a:r>
            <a:r>
              <a:rPr lang="en-US" sz="1200" b="0" i="0" u="none" strike="noStrike" kern="1200" dirty="0">
                <a:solidFill>
                  <a:schemeClr val="tx1"/>
                </a:solidFill>
                <a:effectLst/>
                <a:latin typeface="Amazon Ember Regular" charset="0"/>
                <a:ea typeface="+mn-ea"/>
                <a:cs typeface="+mn-cs"/>
              </a:rPr>
              <a:t>.</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5"/>
              </a:rPr>
              <a:t>Pilot</a:t>
            </a:r>
            <a:r>
              <a:rPr lang="en-US" sz="1200" b="0" i="0" kern="1200" dirty="0">
                <a:solidFill>
                  <a:schemeClr val="tx1"/>
                </a:solidFill>
                <a:effectLst/>
                <a:latin typeface="Amazon Ember Regular" charset="0"/>
                <a:ea typeface="+mn-ea"/>
                <a:cs typeface="+mn-cs"/>
              </a:rPr>
              <a:t> provides service discovery for the Envoy sidecars, traffic management capabilities for intelligent routing (e.g., A/B tests, canary deployments, etc.), and resiliency (timeouts, retries, circuit breakers, etc.). It converts high level routing rules that control traffic behavior into Envoy-specific configurations, and propagates them to the sidecars at runtime.</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6"/>
              </a:rPr>
              <a:t>Mixer</a:t>
            </a:r>
            <a:r>
              <a:rPr lang="en-US" sz="1200" b="0" i="0" kern="1200" dirty="0">
                <a:solidFill>
                  <a:schemeClr val="tx1"/>
                </a:solidFill>
                <a:effectLst/>
                <a:latin typeface="Amazon Ember Regular" charset="0"/>
                <a:ea typeface="+mn-ea"/>
                <a:cs typeface="+mn-cs"/>
              </a:rPr>
              <a:t> is a platform-independent component responsible for enforcing access control and usage policies and collecting telemetry data from the Envoy proxy and other services. Mixer includes a flexible plugin model enabling it to interface with a variety of host environments and infrastructure </a:t>
            </a:r>
            <a:r>
              <a:rPr lang="en-US" sz="1200" b="0" i="0" kern="1200" dirty="0" err="1">
                <a:solidFill>
                  <a:schemeClr val="tx1"/>
                </a:solidFill>
                <a:effectLst/>
                <a:latin typeface="Amazon Ember Regular" charset="0"/>
                <a:ea typeface="+mn-ea"/>
                <a:cs typeface="+mn-cs"/>
              </a:rPr>
              <a:t>backends</a:t>
            </a:r>
            <a:r>
              <a:rPr lang="en-US" sz="1200" b="0" i="0" kern="1200" dirty="0">
                <a:solidFill>
                  <a:schemeClr val="tx1"/>
                </a:solidFill>
                <a:effectLst/>
                <a:latin typeface="Amazon Ember Regular" charset="0"/>
                <a:ea typeface="+mn-ea"/>
                <a:cs typeface="+mn-cs"/>
              </a:rPr>
              <a:t>, abstracting the Envoy proxy and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-managed services from these details.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7"/>
              </a:rPr>
              <a:t>Istio-Auth</a:t>
            </a:r>
            <a:r>
              <a:rPr lang="en-US" sz="1200" b="0" i="0" kern="1200" dirty="0">
                <a:solidFill>
                  <a:schemeClr val="tx1"/>
                </a:solidFill>
                <a:effectLst/>
                <a:latin typeface="Amazon Ember Regular" charset="0"/>
                <a:ea typeface="+mn-ea"/>
                <a:cs typeface="+mn-cs"/>
              </a:rPr>
              <a:t> provides strong service-to-service and end-user authentication using mutual TLS, with built-in identity and credential management.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2913029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90</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91</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94</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95</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99</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131</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132</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135</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136</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137</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138</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10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tiff"/><Relationship Id="rId9" Type="http://schemas.openxmlformats.org/officeDocument/2006/relationships/image" Target="../media/image15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55.tiff"/><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57.tiff"/><Relationship Id="rId2" Type="http://schemas.openxmlformats.org/officeDocument/2006/relationships/image" Target="../media/image156.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57.tiff"/><Relationship Id="rId2" Type="http://schemas.openxmlformats.org/officeDocument/2006/relationships/image" Target="../media/image156.tiff"/><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64.tiff"/></Relationships>
</file>

<file path=ppt/slides/_rels/slide13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36.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6.emf"/><Relationship Id="rId18" Type="http://schemas.openxmlformats.org/officeDocument/2006/relationships/image" Target="../media/image180.png"/><Relationship Id="rId3" Type="http://schemas.openxmlformats.org/officeDocument/2006/relationships/image" Target="../media/image167.emf"/><Relationship Id="rId7" Type="http://schemas.openxmlformats.org/officeDocument/2006/relationships/image" Target="../media/image171.png"/><Relationship Id="rId12" Type="http://schemas.openxmlformats.org/officeDocument/2006/relationships/image" Target="../media/image148.png"/><Relationship Id="rId17" Type="http://schemas.openxmlformats.org/officeDocument/2006/relationships/image" Target="../media/image179.png"/><Relationship Id="rId2" Type="http://schemas.openxmlformats.org/officeDocument/2006/relationships/notesSlide" Target="../notesSlides/notesSlide84.xml"/><Relationship Id="rId16" Type="http://schemas.openxmlformats.org/officeDocument/2006/relationships/image" Target="../media/image143.png"/><Relationship Id="rId20" Type="http://schemas.openxmlformats.org/officeDocument/2006/relationships/image" Target="../media/image181.png"/><Relationship Id="rId1" Type="http://schemas.openxmlformats.org/officeDocument/2006/relationships/slideLayout" Target="../slideLayouts/slideLayout6.xml"/><Relationship Id="rId6" Type="http://schemas.openxmlformats.org/officeDocument/2006/relationships/image" Target="../media/image170.emf"/><Relationship Id="rId11" Type="http://schemas.openxmlformats.org/officeDocument/2006/relationships/image" Target="../media/image175.png"/><Relationship Id="rId5" Type="http://schemas.openxmlformats.org/officeDocument/2006/relationships/image" Target="../media/image169.emf"/><Relationship Id="rId15" Type="http://schemas.openxmlformats.org/officeDocument/2006/relationships/image" Target="../media/image178.png"/><Relationship Id="rId10" Type="http://schemas.openxmlformats.org/officeDocument/2006/relationships/image" Target="../media/image174.png"/><Relationship Id="rId19" Type="http://schemas.microsoft.com/office/2007/relationships/hdphoto" Target="../media/hdphoto6.wdp"/><Relationship Id="rId4" Type="http://schemas.openxmlformats.org/officeDocument/2006/relationships/image" Target="../media/image168.emf"/><Relationship Id="rId9" Type="http://schemas.openxmlformats.org/officeDocument/2006/relationships/image" Target="../media/image173.png"/><Relationship Id="rId14" Type="http://schemas.openxmlformats.org/officeDocument/2006/relationships/image" Target="../media/image177.png"/></Relationships>
</file>

<file path=ppt/slides/_rels/slide137.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19.png"/><Relationship Id="rId7" Type="http://schemas.openxmlformats.org/officeDocument/2006/relationships/image" Target="../media/image184.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121.png"/><Relationship Id="rId11" Type="http://schemas.openxmlformats.org/officeDocument/2006/relationships/image" Target="../media/image188.tiff"/><Relationship Id="rId5" Type="http://schemas.openxmlformats.org/officeDocument/2006/relationships/image" Target="../media/image183.png"/><Relationship Id="rId10" Type="http://schemas.openxmlformats.org/officeDocument/2006/relationships/image" Target="../media/image187.png"/><Relationship Id="rId4" Type="http://schemas.openxmlformats.org/officeDocument/2006/relationships/image" Target="../media/image182.png"/><Relationship Id="rId9" Type="http://schemas.openxmlformats.org/officeDocument/2006/relationships/image" Target="../media/image186.png"/></Relationships>
</file>

<file path=ppt/slides/_rels/slide13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tiff"/><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64.tiff"/><Relationship Id="rId4" Type="http://schemas.openxmlformats.org/officeDocument/2006/relationships/image" Target="../media/image63.png"/><Relationship Id="rId9" Type="http://schemas.openxmlformats.org/officeDocument/2006/relationships/image" Target="../media/image67.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71.png"/><Relationship Id="rId7" Type="http://schemas.openxmlformats.org/officeDocument/2006/relationships/image" Target="../media/image75.tiff"/><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79.sv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83.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83.pn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9.png"/><Relationship Id="rId7"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90.png"/><Relationship Id="rId4" Type="http://schemas.openxmlformats.org/officeDocument/2006/relationships/image" Target="../media/image71.png"/><Relationship Id="rId9"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81.png"/><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12.png"/><Relationship Id="rId5" Type="http://schemas.microsoft.com/office/2007/relationships/hdphoto" Target="../media/hdphoto3.wdp"/><Relationship Id="rId4" Type="http://schemas.openxmlformats.org/officeDocument/2006/relationships/image" Target="../media/image43.png"/></Relationships>
</file>

<file path=ppt/slides/_rels/slide96.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9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3" Type="http://schemas.openxmlformats.org/officeDocument/2006/relationships/image" Target="../media/image119.png"/><Relationship Id="rId21" Type="http://schemas.openxmlformats.org/officeDocument/2006/relationships/image" Target="../media/image136.tiff"/><Relationship Id="rId7" Type="http://schemas.openxmlformats.org/officeDocument/2006/relationships/image" Target="../media/image10.png"/><Relationship Id="rId12" Type="http://schemas.openxmlformats.org/officeDocument/2006/relationships/image" Target="../media/image127.png"/><Relationship Id="rId17" Type="http://schemas.openxmlformats.org/officeDocument/2006/relationships/image" Target="../media/image132.png"/><Relationship Id="rId2" Type="http://schemas.openxmlformats.org/officeDocument/2006/relationships/notesSlide" Target="../notesSlides/notesSlide63.xml"/><Relationship Id="rId16" Type="http://schemas.openxmlformats.org/officeDocument/2006/relationships/image" Target="../media/image131.tiff"/><Relationship Id="rId20" Type="http://schemas.openxmlformats.org/officeDocument/2006/relationships/image" Target="../media/image135.tiff"/><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image" Target="../media/image126.png"/><Relationship Id="rId5" Type="http://schemas.openxmlformats.org/officeDocument/2006/relationships/image" Target="../media/image121.png"/><Relationship Id="rId15" Type="http://schemas.openxmlformats.org/officeDocument/2006/relationships/image" Target="../media/image130.png"/><Relationship Id="rId10" Type="http://schemas.openxmlformats.org/officeDocument/2006/relationships/image" Target="../media/image125.png"/><Relationship Id="rId19" Type="http://schemas.openxmlformats.org/officeDocument/2006/relationships/image" Target="../media/image134.png"/><Relationship Id="rId4" Type="http://schemas.openxmlformats.org/officeDocument/2006/relationships/image" Target="../media/image120.png"/><Relationship Id="rId9" Type="http://schemas.openxmlformats.org/officeDocument/2006/relationships/image" Target="../media/image124.png"/><Relationship Id="rId14" Type="http://schemas.openxmlformats.org/officeDocument/2006/relationships/image" Target="../media/image1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Takes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Define a set of Maven dependencies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swarm.hollow</a:t>
            </a:r>
            <a:r>
              <a:rPr lang="en-US" sz="2000" dirty="0">
                <a:latin typeface="Amazon Ember" panose="020B0603020204020204" pitchFamily="34" charset="0"/>
                <a:ea typeface="Amazon Ember" panose="020B0603020204020204" pitchFamily="34" charset="0"/>
                <a:cs typeface="Amazon Ember" panose="020B0603020204020204" pitchFamily="34" charset="0"/>
              </a:rPr>
              <a:t>=true) …</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 without the application .war file</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Package them into an </a:t>
            </a:r>
            <a:r>
              <a:rPr lang="en-US" sz="2000" dirty="0" err="1">
                <a:latin typeface="Amazon Ember" panose="020B0603020204020204" pitchFamily="34" charset="0"/>
                <a:ea typeface="Amazon Ember" panose="020B0603020204020204" pitchFamily="34" charset="0"/>
                <a:cs typeface="Amazon Ember" panose="020B0603020204020204" pitchFamily="34" charset="0"/>
              </a:rPr>
              <a:t>uber</a:t>
            </a:r>
            <a:r>
              <a:rPr lang="en-US" sz="2000" dirty="0">
                <a:latin typeface="Amazon Ember" panose="020B0603020204020204" pitchFamily="34" charset="0"/>
                <a:ea typeface="Amazon Ember" panose="020B0603020204020204" pitchFamily="34" charset="0"/>
                <a:cs typeface="Amazon Ember" panose="020B0603020204020204" pitchFamily="34" charset="0"/>
              </a:rPr>
              <a:t> jar</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Pass in the WAR on CLI</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Benefits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Enforcing corporate standards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memory/CPU?</a:t>
            </a:r>
          </a:p>
        </p:txBody>
      </p:sp>
      <p:sp>
        <p:nvSpPr>
          <p:cNvPr id="3" name="Content Placeholder 2"/>
          <p:cNvSpPr>
            <a:spLocks noGrp="1"/>
          </p:cNvSpPr>
          <p:nvPr>
            <p:ph idx="1"/>
          </p:nvPr>
        </p:nvSpPr>
        <p:spPr>
          <a:xfrm>
            <a:off x="336789" y="2966720"/>
            <a:ext cx="8205304" cy="1904050"/>
          </a:xfrm>
        </p:spPr>
        <p:txBody>
          <a:bodyPr>
            <a:normAutofit/>
          </a:bodyPr>
          <a:lstStyle/>
          <a:p>
            <a:pPr marL="342900" indent="-342900">
              <a:buFont typeface="Arial" panose="020B0604020202020204" pitchFamily="34" charset="0"/>
              <a:buChar char="•"/>
            </a:pPr>
            <a:r>
              <a:rPr lang="en-US" sz="2400" dirty="0"/>
              <a:t>Only a memory control, also affects the </a:t>
            </a:r>
            <a:r>
              <a:rPr lang="en-US" b="1" dirty="0">
                <a:solidFill>
                  <a:schemeClr val="accent1"/>
                </a:solidFill>
              </a:rPr>
              <a:t>%</a:t>
            </a:r>
            <a:r>
              <a:rPr lang="en-US" sz="2400" b="1" dirty="0">
                <a:solidFill>
                  <a:schemeClr val="accent1"/>
                </a:solidFill>
              </a:rPr>
              <a:t> of CPU core</a:t>
            </a:r>
            <a:endParaRPr lang="en-US" sz="2400" dirty="0"/>
          </a:p>
          <a:p>
            <a:pPr marL="342900" indent="-342900">
              <a:buFont typeface="Arial" panose="020B0604020202020204" pitchFamily="34" charset="0"/>
              <a:buChar char="•"/>
            </a:pPr>
            <a:r>
              <a:rPr lang="en-US" sz="2400" dirty="0"/>
              <a:t>Is your code CPU, Network or memory-bound?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API Gateway Stages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a:cxnSpLocks/>
          </p:cNvCxnSpPr>
          <p:nvPr/>
        </p:nvCxnSpPr>
        <p:spPr>
          <a:xfrm flipH="1">
            <a:off x="2343807" y="2560320"/>
            <a:ext cx="3363574" cy="5612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343807" y="3337560"/>
            <a:ext cx="3413894" cy="5512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249214" y="4153878"/>
            <a:ext cx="3458167" cy="3130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Build Your Application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3"/>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394372"/>
            <a:ext cx="3547544" cy="293620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a:solidFill>
                  <a:srgbClr val="000000"/>
                </a:solidFill>
                <a:latin typeface="Courier" pitchFamily="2" charset="0"/>
              </a:rPr>
              <a:t>{</a:t>
            </a:r>
          </a:p>
          <a:p>
            <a:r>
              <a:rPr lang="en-US" sz="1000" b="1" dirty="0">
                <a:solidFill>
                  <a:srgbClr val="000000"/>
                </a:solidFill>
                <a:latin typeface="Courier" pitchFamily="2" charset="0"/>
              </a:rPr>
              <a:t>  "family": ”greeting",</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containerDefinitions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"name": "name",</a:t>
            </a:r>
          </a:p>
          <a:p>
            <a:r>
              <a:rPr lang="en-US" sz="1000" b="1" dirty="0">
                <a:solidFill>
                  <a:srgbClr val="000000"/>
                </a:solidFill>
                <a:latin typeface="Courier" pitchFamily="2" charset="0"/>
              </a:rPr>
              <a:t>      "image": "</a:t>
            </a:r>
            <a:r>
              <a:rPr lang="en-US" sz="1000" b="1" dirty="0" err="1">
                <a:solidFill>
                  <a:srgbClr val="000000"/>
                </a:solidFill>
                <a:latin typeface="Courier" pitchFamily="2" charset="0"/>
              </a:rPr>
              <a:t>arungupta</a:t>
            </a:r>
            <a:r>
              <a:rPr lang="en-US" sz="1000" b="1" dirty="0">
                <a:solidFill>
                  <a:srgbClr val="000000"/>
                </a:solidFill>
                <a:latin typeface="Courier" pitchFamily="2" charset="0"/>
              </a:rPr>
              <a:t>/</a:t>
            </a:r>
            <a:r>
              <a:rPr lang="en-US" sz="1000" b="1" dirty="0" err="1">
                <a:solidFill>
                  <a:srgbClr val="000000"/>
                </a:solidFill>
                <a:latin typeface="Courier" pitchFamily="2" charset="0"/>
              </a:rPr>
              <a:t>greeting:latest</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r>
              <a:rPr lang="en-US" sz="1000" b="1" dirty="0" err="1">
                <a:solidFill>
                  <a:srgbClr val="000000"/>
                </a:solidFill>
                <a:latin typeface="Courier" pitchFamily="2" charset="0"/>
              </a:rPr>
              <a:t>cpu</a:t>
            </a:r>
            <a:r>
              <a:rPr lang="en-US" sz="1000" b="1" dirty="0">
                <a:solidFill>
                  <a:srgbClr val="000000"/>
                </a:solidFill>
                <a:latin typeface="Courier" pitchFamily="2" charset="0"/>
              </a:rPr>
              <a:t>": "256",</a:t>
            </a:r>
          </a:p>
          <a:p>
            <a:r>
              <a:rPr lang="en-US" sz="1000" b="1" dirty="0">
                <a:solidFill>
                  <a:srgbClr val="000000"/>
                </a:solidFill>
                <a:latin typeface="Courier" pitchFamily="2" charset="0"/>
              </a:rPr>
              <a:t>      "memory": "1024",</a:t>
            </a:r>
          </a:p>
          <a:p>
            <a:r>
              <a:rPr lang="en-US" sz="1000" b="1" dirty="0">
                <a:solidFill>
                  <a:srgbClr val="000000"/>
                </a:solidFill>
                <a:latin typeface="Courier" pitchFamily="2" charset="0"/>
              </a:rPr>
              <a:t>      "essential": true,</a:t>
            </a:r>
          </a:p>
          <a:p>
            <a:r>
              <a:rPr lang="en-US" sz="1000" b="1" dirty="0">
                <a:solidFill>
                  <a:srgbClr val="000000"/>
                </a:solidFill>
                <a:latin typeface="Courier" pitchFamily="2" charset="0"/>
              </a:rPr>
              <a:t>      "</a:t>
            </a:r>
            <a:r>
              <a:rPr lang="en-US" sz="1000" b="1" dirty="0" err="1">
                <a:solidFill>
                  <a:srgbClr val="000000"/>
                </a:solidFill>
                <a:latin typeface="Courier" pitchFamily="2" charset="0"/>
              </a:rPr>
              <a:t>portMappings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r>
              <a:rPr lang="en-US" sz="1000" b="1" dirty="0" err="1">
                <a:solidFill>
                  <a:srgbClr val="000000"/>
                </a:solidFill>
                <a:latin typeface="Courier" pitchFamily="2" charset="0"/>
              </a:rPr>
              <a:t>hostPort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"protocol": "</a:t>
            </a:r>
            <a:r>
              <a:rPr lang="en-US" sz="1000" b="1" dirty="0" err="1">
                <a:solidFill>
                  <a:srgbClr val="000000"/>
                </a:solidFill>
                <a:latin typeface="Courier" pitchFamily="2" charset="0"/>
              </a:rPr>
              <a:t>tcp</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a:t>
            </a:r>
          </a:p>
        </p:txBody>
      </p:sp>
      <p:sp>
        <p:nvSpPr>
          <p:cNvPr id="2" name="Title 1"/>
          <p:cNvSpPr>
            <a:spLocks noGrp="1"/>
          </p:cNvSpPr>
          <p:nvPr>
            <p:ph type="title"/>
          </p:nvPr>
        </p:nvSpPr>
        <p:spPr/>
        <p:txBody>
          <a:bodyPr/>
          <a:lstStyle/>
          <a:p>
            <a:r>
              <a:rPr lang="en-US" dirty="0"/>
              <a:t>Task Definition</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p:txBody>
      </p:sp>
      <p:sp>
        <p:nvSpPr>
          <p:cNvPr id="8" name="Content Placeholder 2"/>
          <p:cNvSpPr txBox="1">
            <a:spLocks/>
          </p:cNvSpPr>
          <p:nvPr/>
        </p:nvSpPr>
        <p:spPr>
          <a:xfrm>
            <a:off x="487742" y="1078550"/>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3"/>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3036711"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2530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V="1">
            <a:off x="4434100" y="1854097"/>
            <a:ext cx="951532" cy="923708"/>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4728197" y="2241329"/>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86524"/>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64322"/>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2988232"/>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4" y="3512140"/>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updates the deployment</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 presetClass="entr" presetSubtype="0" fill="hold" nodeType="with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par>
                                <p:cTn id="74" presetID="2" presetClass="entr" presetSubtype="2" decel="10000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fill="hold"/>
                                        <p:tgtEl>
                                          <p:spTgt spid="87"/>
                                        </p:tgtEl>
                                        <p:attrNameLst>
                                          <p:attrName>ppt_x</p:attrName>
                                        </p:attrNameLst>
                                      </p:cBhvr>
                                      <p:tavLst>
                                        <p:tav tm="0">
                                          <p:val>
                                            <p:strVal val="1+#ppt_w/2"/>
                                          </p:val>
                                        </p:tav>
                                        <p:tav tm="100000">
                                          <p:val>
                                            <p:strVal val="#ppt_x"/>
                                          </p:val>
                                        </p:tav>
                                      </p:tavLst>
                                    </p:anim>
                                    <p:anim calcmode="lin" valueType="num">
                                      <p:cBhvr additive="base">
                                        <p:cTn id="77"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2" presetClass="entr" presetSubtype="2" decel="100000" fill="hold" nodeType="withEffect">
                                  <p:stCondLst>
                                    <p:cond delay="0"/>
                                  </p:stCondLst>
                                  <p:childTnLst>
                                    <p:set>
                                      <p:cBhvr>
                                        <p:cTn id="87" dur="1" fill="hold">
                                          <p:stCondLst>
                                            <p:cond delay="0"/>
                                          </p:stCondLst>
                                        </p:cTn>
                                        <p:tgtEl>
                                          <p:spTgt spid="90"/>
                                        </p:tgtEl>
                                        <p:attrNameLst>
                                          <p:attrName>style.visibility</p:attrName>
                                        </p:attrNameLst>
                                      </p:cBhvr>
                                      <p:to>
                                        <p:strVal val="visible"/>
                                      </p:to>
                                    </p:set>
                                    <p:anim calcmode="lin" valueType="num">
                                      <p:cBhvr additive="base">
                                        <p:cTn id="88" dur="500" fill="hold"/>
                                        <p:tgtEl>
                                          <p:spTgt spid="90"/>
                                        </p:tgtEl>
                                        <p:attrNameLst>
                                          <p:attrName>ppt_x</p:attrName>
                                        </p:attrNameLst>
                                      </p:cBhvr>
                                      <p:tavLst>
                                        <p:tav tm="0">
                                          <p:val>
                                            <p:strVal val="1+#ppt_w/2"/>
                                          </p:val>
                                        </p:tav>
                                        <p:tav tm="100000">
                                          <p:val>
                                            <p:strVal val="#ppt_x"/>
                                          </p:val>
                                        </p:tav>
                                      </p:tavLst>
                                    </p:anim>
                                    <p:anim calcmode="lin" valueType="num">
                                      <p:cBhvr additive="base">
                                        <p:cTn id="89"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63" grpId="0" animBg="1"/>
      <p:bldP spid="65" grpId="0" animBg="1"/>
      <p:bldP spid="69" grpId="0" animBg="1"/>
      <p:bldP spid="72" grpId="0" animBg="1"/>
      <p:bldP spid="7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007B-6653-1B4E-90CE-420793256CF4}"/>
              </a:ext>
            </a:extLst>
          </p:cNvPr>
          <p:cNvSpPr>
            <a:spLocks noGrp="1"/>
          </p:cNvSpPr>
          <p:nvPr>
            <p:ph type="title"/>
          </p:nvPr>
        </p:nvSpPr>
        <p:spPr/>
        <p:txBody>
          <a:bodyPr/>
          <a:lstStyle/>
          <a:p>
            <a:r>
              <a:rPr lang="en-US" dirty="0"/>
              <a:t>Canary Deployment for Amazon ECS</a:t>
            </a:r>
          </a:p>
        </p:txBody>
      </p:sp>
      <p:pic>
        <p:nvPicPr>
          <p:cNvPr id="4" name="Picture 3">
            <a:extLst>
              <a:ext uri="{FF2B5EF4-FFF2-40B4-BE49-F238E27FC236}">
                <a16:creationId xmlns:a16="http://schemas.microsoft.com/office/drawing/2014/main" id="{DBE274A3-1938-894F-8EE4-93F5F03393AA}"/>
              </a:ext>
            </a:extLst>
          </p:cNvPr>
          <p:cNvPicPr>
            <a:picLocks noChangeAspect="1"/>
          </p:cNvPicPr>
          <p:nvPr/>
        </p:nvPicPr>
        <p:blipFill>
          <a:blip r:embed="rId2"/>
          <a:stretch>
            <a:fillRect/>
          </a:stretch>
        </p:blipFill>
        <p:spPr>
          <a:xfrm>
            <a:off x="489880" y="824291"/>
            <a:ext cx="3729695" cy="3243214"/>
          </a:xfrm>
          <a:prstGeom prst="rect">
            <a:avLst/>
          </a:prstGeom>
        </p:spPr>
      </p:pic>
      <p:sp>
        <p:nvSpPr>
          <p:cNvPr id="5" name="Rectangle 4">
            <a:extLst>
              <a:ext uri="{FF2B5EF4-FFF2-40B4-BE49-F238E27FC236}">
                <a16:creationId xmlns:a16="http://schemas.microsoft.com/office/drawing/2014/main" id="{8482A747-2DD8-F94A-8670-F37C17A63F6B}"/>
              </a:ext>
            </a:extLst>
          </p:cNvPr>
          <p:cNvSpPr/>
          <p:nvPr/>
        </p:nvSpPr>
        <p:spPr>
          <a:xfrm>
            <a:off x="1245476" y="4298118"/>
            <a:ext cx="7089228"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ecs</a:t>
            </a:r>
            <a:r>
              <a:rPr lang="en-US" dirty="0">
                <a:solidFill>
                  <a:schemeClr val="bg1"/>
                </a:solidFill>
              </a:rPr>
              <a:t>-canary-blue-green-deployment</a:t>
            </a:r>
          </a:p>
        </p:txBody>
      </p:sp>
      <p:sp>
        <p:nvSpPr>
          <p:cNvPr id="6" name="TextBox 5">
            <a:extLst>
              <a:ext uri="{FF2B5EF4-FFF2-40B4-BE49-F238E27FC236}">
                <a16:creationId xmlns:a16="http://schemas.microsoft.com/office/drawing/2014/main" id="{927BDF1D-E7D8-AB42-871A-217E2EB72628}"/>
              </a:ext>
            </a:extLst>
          </p:cNvPr>
          <p:cNvSpPr txBox="1"/>
          <p:nvPr/>
        </p:nvSpPr>
        <p:spPr>
          <a:xfrm>
            <a:off x="4687613" y="824291"/>
            <a:ext cx="396240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Route 53 weights to adjust traffic flows</a:t>
            </a:r>
          </a:p>
          <a:p>
            <a:pPr marL="285750" indent="-285750">
              <a:buFont typeface="Arial" panose="020B0604020202020204" pitchFamily="34" charset="0"/>
              <a:buChar char="•"/>
            </a:pPr>
            <a:r>
              <a:rPr lang="en-US" sz="2400" dirty="0">
                <a:solidFill>
                  <a:schemeClr val="bg1"/>
                </a:solidFill>
              </a:rPr>
              <a:t>Blue service created with a new ALB</a:t>
            </a:r>
          </a:p>
          <a:p>
            <a:pPr marL="285750" indent="-285750">
              <a:buFont typeface="Arial" panose="020B0604020202020204" pitchFamily="34" charset="0"/>
              <a:buChar char="•"/>
            </a:pPr>
            <a:r>
              <a:rPr lang="en-US" sz="2400" dirty="0">
                <a:solidFill>
                  <a:schemeClr val="bg1"/>
                </a:solidFill>
              </a:rPr>
              <a:t>ECS event stream to trigger deployment</a:t>
            </a:r>
          </a:p>
          <a:p>
            <a:pPr marL="285750" indent="-285750">
              <a:buFont typeface="Arial" panose="020B0604020202020204" pitchFamily="34" charset="0"/>
              <a:buChar char="•"/>
            </a:pPr>
            <a:r>
              <a:rPr lang="en-US" sz="2400" dirty="0">
                <a:solidFill>
                  <a:schemeClr val="bg1"/>
                </a:solidFill>
              </a:rPr>
              <a:t>Step Functions transition from blue to green</a:t>
            </a:r>
          </a:p>
        </p:txBody>
      </p:sp>
    </p:spTree>
    <p:extLst>
      <p:ext uri="{BB962C8B-B14F-4D97-AF65-F5344CB8AC3E}">
        <p14:creationId xmlns:p14="http://schemas.microsoft.com/office/powerpoint/2010/main" val="391581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
        <p:nvSpPr>
          <p:cNvPr id="2" name="Rectangle 1">
            <a:extLst>
              <a:ext uri="{FF2B5EF4-FFF2-40B4-BE49-F238E27FC236}">
                <a16:creationId xmlns:a16="http://schemas.microsoft.com/office/drawing/2014/main" id="{F3B3789E-663C-E44D-A58B-FFDEA593780E}"/>
              </a:ext>
            </a:extLst>
          </p:cNvPr>
          <p:cNvSpPr/>
          <p:nvPr/>
        </p:nvSpPr>
        <p:spPr>
          <a:xfrm>
            <a:off x="1541834" y="4434830"/>
            <a:ext cx="556551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aws-kube-codesuite</a:t>
            </a:r>
            <a:endParaRPr lang="en-US" dirty="0">
              <a:solidFill>
                <a:schemeClr val="bg1"/>
              </a:solidFill>
            </a:endParaRPr>
          </a:p>
        </p:txBody>
      </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Jenkins X</a:t>
            </a:r>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a:t>Canary Deployment using Service Mesh</a:t>
            </a:r>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Service-to-service communication</a:t>
            </a:r>
          </a:p>
          <a:p>
            <a:pPr marL="342900" indent="-342900">
              <a:buFont typeface="Arial" panose="020B0604020202020204" pitchFamily="34" charset="0"/>
              <a:buChar char="•"/>
            </a:pPr>
            <a:r>
              <a:rPr lang="en-US" dirty="0"/>
              <a:t>Platform to connect, manage and secure microservices</a:t>
            </a:r>
          </a:p>
          <a:p>
            <a:pPr marL="342900" indent="-342900">
              <a:buFont typeface="Arial" panose="020B0604020202020204" pitchFamily="34" charset="0"/>
              <a:buChar char="•"/>
            </a:pPr>
            <a:r>
              <a:rPr lang="en-US" dirty="0"/>
              <a:t>Any language, any framework</a:t>
            </a:r>
          </a:p>
          <a:p>
            <a:pPr marL="342900" indent="-342900">
              <a:buFont typeface="Arial" panose="020B0604020202020204" pitchFamily="34" charset="0"/>
              <a:buChar char="•"/>
            </a:pPr>
            <a:r>
              <a:rPr lang="en-US" dirty="0"/>
              <a:t>Deployed as “sidecar”</a:t>
            </a:r>
          </a:p>
          <a:p>
            <a:pPr marL="342900" indent="-342900">
              <a:buFont typeface="Arial" panose="020B0604020202020204" pitchFamily="34" charset="0"/>
              <a:buChar char="•"/>
            </a:pPr>
            <a:r>
              <a:rPr lang="en-US" dirty="0"/>
              <a:t>Decouple applications from operational aspects</a:t>
            </a:r>
          </a:p>
          <a:p>
            <a:pPr marL="1085850" lvl="1" indent="-342900">
              <a:buFont typeface="Arial" panose="020B0604020202020204" pitchFamily="34" charset="0"/>
              <a:buChar char="•"/>
            </a:pPr>
            <a:r>
              <a:rPr lang="en-US" dirty="0"/>
              <a:t>Service discovery, circuit breakers, routing, tracing, telemetry, </a:t>
            </a:r>
            <a:r>
              <a:rPr lang="en-US" dirty="0" err="1"/>
              <a:t>etc</a:t>
            </a:r>
            <a:endParaRPr lang="en-US" dirty="0"/>
          </a:p>
          <a:p>
            <a:pPr marL="1085850" lvl="1" indent="-342900">
              <a:buFont typeface="Arial" panose="020B0604020202020204" pitchFamily="34" charset="0"/>
              <a:buChar char="•"/>
            </a:pPr>
            <a:r>
              <a:rPr lang="en-US" dirty="0"/>
              <a:t>No changes to microservices</a:t>
            </a:r>
          </a:p>
          <a:p>
            <a:pPr marL="342900" indent="-342900">
              <a:buFont typeface="Arial" panose="020B0604020202020204" pitchFamily="34" charset="0"/>
              <a:buChar char="•"/>
            </a:pPr>
            <a:r>
              <a:rPr lang="en-US" dirty="0"/>
              <a:t>Fleet-wide policy enforcement</a:t>
            </a:r>
          </a:p>
        </p:txBody>
      </p:sp>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err="1"/>
              <a:t>Istio</a:t>
            </a:r>
            <a:endParaRPr lang="en-US" dirty="0"/>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Open platform to connect, manage and secure microservices</a:t>
            </a:r>
          </a:p>
          <a:p>
            <a:pPr marL="342900" indent="-342900">
              <a:buFont typeface="Arial" panose="020B0604020202020204" pitchFamily="34" charset="0"/>
              <a:buChar char="•"/>
            </a:pPr>
            <a:r>
              <a:rPr lang="en-US" dirty="0"/>
              <a:t>Supported on Kubernetes, Nomad and Consul</a:t>
            </a:r>
          </a:p>
        </p:txBody>
      </p:sp>
      <p:pic>
        <p:nvPicPr>
          <p:cNvPr id="5" name="Picture 4">
            <a:extLst>
              <a:ext uri="{FF2B5EF4-FFF2-40B4-BE49-F238E27FC236}">
                <a16:creationId xmlns:a16="http://schemas.microsoft.com/office/drawing/2014/main" id="{6DEC5FD2-A57C-254D-BAE1-82CF4BC26E8E}"/>
              </a:ext>
            </a:extLst>
          </p:cNvPr>
          <p:cNvPicPr>
            <a:picLocks noChangeAspect="1"/>
          </p:cNvPicPr>
          <p:nvPr/>
        </p:nvPicPr>
        <p:blipFill>
          <a:blip r:embed="rId3"/>
          <a:stretch>
            <a:fillRect/>
          </a:stretch>
        </p:blipFill>
        <p:spPr>
          <a:xfrm>
            <a:off x="7797800" y="114936"/>
            <a:ext cx="1075267" cy="1075267"/>
          </a:xfrm>
          <a:prstGeom prst="rect">
            <a:avLst/>
          </a:prstGeom>
        </p:spPr>
      </p:pic>
    </p:spTree>
    <p:extLst>
      <p:ext uri="{BB962C8B-B14F-4D97-AF65-F5344CB8AC3E}">
        <p14:creationId xmlns:p14="http://schemas.microsoft.com/office/powerpoint/2010/main" val="23880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1201D11-30CE-FD4E-81EF-7560773BFC8C}"/>
              </a:ext>
            </a:extLst>
          </p:cNvPr>
          <p:cNvPicPr>
            <a:picLocks noChangeAspect="1"/>
          </p:cNvPicPr>
          <p:nvPr/>
        </p:nvPicPr>
        <p:blipFill>
          <a:blip r:embed="rId3"/>
          <a:stretch>
            <a:fillRect/>
          </a:stretch>
        </p:blipFill>
        <p:spPr>
          <a:xfrm>
            <a:off x="956734" y="354522"/>
            <a:ext cx="7120466" cy="3971307"/>
          </a:xfrm>
          <a:prstGeom prst="rect">
            <a:avLst/>
          </a:prstGeom>
        </p:spPr>
      </p:pic>
      <p:sp>
        <p:nvSpPr>
          <p:cNvPr id="100" name="TextBox 99">
            <a:extLst>
              <a:ext uri="{FF2B5EF4-FFF2-40B4-BE49-F238E27FC236}">
                <a16:creationId xmlns:a16="http://schemas.microsoft.com/office/drawing/2014/main" id="{882A5064-571F-E64F-B870-18F6DD24F5BA}"/>
              </a:ext>
            </a:extLst>
          </p:cNvPr>
          <p:cNvSpPr txBox="1"/>
          <p:nvPr/>
        </p:nvSpPr>
        <p:spPr>
          <a:xfrm>
            <a:off x="1854200" y="4394199"/>
            <a:ext cx="5814477"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istio.io</a:t>
            </a:r>
            <a:r>
              <a:rPr lang="en-US" dirty="0">
                <a:solidFill>
                  <a:schemeClr val="bg1"/>
                </a:solidFill>
              </a:rPr>
              <a:t>/docs/concepts/what-is-</a:t>
            </a:r>
            <a:r>
              <a:rPr lang="en-US" dirty="0" err="1">
                <a:solidFill>
                  <a:schemeClr val="bg1"/>
                </a:solidFill>
              </a:rPr>
              <a:t>istio</a:t>
            </a:r>
            <a:r>
              <a:rPr lang="en-US" dirty="0">
                <a:solidFill>
                  <a:schemeClr val="bg1"/>
                </a:solidFill>
              </a:rPr>
              <a:t>/</a:t>
            </a:r>
            <a:r>
              <a:rPr lang="en-US" dirty="0" err="1">
                <a:solidFill>
                  <a:schemeClr val="bg1"/>
                </a:solidFill>
              </a:rPr>
              <a:t>overview.html</a:t>
            </a:r>
            <a:endParaRPr lang="en-US" dirty="0">
              <a:solidFill>
                <a:schemeClr val="bg1"/>
              </a:solidFill>
            </a:endParaRPr>
          </a:p>
        </p:txBody>
      </p:sp>
    </p:spTree>
    <p:extLst>
      <p:ext uri="{BB962C8B-B14F-4D97-AF65-F5344CB8AC3E}">
        <p14:creationId xmlns:p14="http://schemas.microsoft.com/office/powerpoint/2010/main" val="1523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376682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5BCDE025-A4BF-174B-B008-F2AA00FE3F77}"/>
              </a:ext>
            </a:extLst>
          </p:cNvPr>
          <p:cNvSpPr/>
          <p:nvPr/>
        </p:nvSpPr>
        <p:spPr>
          <a:xfrm>
            <a:off x="6201817" y="1853463"/>
            <a:ext cx="1896382" cy="19404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B2FD38-6A67-214A-AF88-85C8089D5D02}"/>
              </a:ext>
            </a:extLst>
          </p:cNvPr>
          <p:cNvSpPr/>
          <p:nvPr/>
        </p:nvSpPr>
        <p:spPr>
          <a:xfrm>
            <a:off x="967324" y="2012814"/>
            <a:ext cx="1970268" cy="203614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794086" y="154679"/>
            <a:ext cx="7574115" cy="4319351"/>
            <a:chOff x="282873" y="-117465"/>
            <a:chExt cx="8584948" cy="4901748"/>
          </a:xfrm>
        </p:grpSpPr>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02975" y="2427062"/>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905827" y="2825054"/>
              <a:ext cx="936086" cy="419131"/>
            </a:xfrm>
            <a:prstGeom prst="rect">
              <a:avLst/>
            </a:prstGeom>
            <a:noFill/>
          </p:spPr>
          <p:txBody>
            <a:bodyPr wrap="none" rtlCol="0">
              <a:spAutoFit/>
            </a:bodyPr>
            <a:lstStyle/>
            <a:p>
              <a:pPr defTabSz="457189"/>
              <a:r>
                <a:rPr lang="en-US" dirty="0">
                  <a:solidFill>
                    <a:srgbClr val="FFFFFF"/>
                  </a:solidFill>
                </a:rPr>
                <a:t>X-Ray</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7305481" y="2007788"/>
              <a:ext cx="1215897"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391700" y="4089348"/>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63528" y="3120603"/>
              <a:ext cx="500902" cy="576795"/>
            </a:xfrm>
            <a:prstGeom prst="rect">
              <a:avLst/>
            </a:prstGeom>
          </p:spPr>
        </p:pic>
        <p:sp>
          <p:nvSpPr>
            <p:cNvPr id="54" name="TextBox 53"/>
            <p:cNvSpPr txBox="1"/>
            <p:nvPr/>
          </p:nvSpPr>
          <p:spPr>
            <a:xfrm>
              <a:off x="6525511" y="3572729"/>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a:cxnSpLocks/>
              <a:stCxn id="50" idx="2"/>
              <a:endCxn id="53" idx="0"/>
            </p:cNvCxnSpPr>
            <p:nvPr/>
          </p:nvCxnSpPr>
          <p:spPr>
            <a:xfrm rot="16200000" flipH="1">
              <a:off x="6641817" y="2848441"/>
              <a:ext cx="508288" cy="36036"/>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868038" y="2580535"/>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8" y="2540444"/>
              <a:ext cx="2088182" cy="868558"/>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748417" y="3029173"/>
              <a:ext cx="495256" cy="403543"/>
            </a:xfrm>
            <a:prstGeom prst="rect">
              <a:avLst/>
            </a:prstGeom>
          </p:spPr>
        </p:pic>
        <p:sp>
          <p:nvSpPr>
            <p:cNvPr id="71" name="TextBox 70"/>
            <p:cNvSpPr txBox="1"/>
            <p:nvPr/>
          </p:nvSpPr>
          <p:spPr>
            <a:xfrm>
              <a:off x="7448773" y="3366868"/>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cxnSpLocks/>
            </p:cNvCxnSpPr>
            <p:nvPr/>
          </p:nvCxnSpPr>
          <p:spPr>
            <a:xfrm flipV="1">
              <a:off x="7164430" y="3245164"/>
              <a:ext cx="583987" cy="17482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52489</TotalTime>
  <Words>8907</Words>
  <Application>Microsoft Macintosh PowerPoint</Application>
  <PresentationFormat>On-screen Show (16:9)</PresentationFormat>
  <Paragraphs>1377</Paragraphs>
  <Slides>142</Slides>
  <Notes>86</Notes>
  <HiddenSlides>11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142</vt:i4>
      </vt:variant>
    </vt:vector>
  </HeadingPairs>
  <TitlesOfParts>
    <vt:vector size="159"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PowerPoint Presentation</vt:lpstr>
      <vt:lpstr>Application Concerns</vt:lpstr>
      <vt:lpstr>Building Blocks for Containerized Microservices</vt:lpstr>
      <vt:lpstr>A Typical Application with Microservices</vt:lpstr>
      <vt:lpstr>Build Your Application</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Canary Deployment for Amazon ECS</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Canary Deployment using Service Mesh</vt:lpstr>
      <vt:lpstr>Istio</vt:lpstr>
      <vt:lpstr>PowerPoint Presentation</vt:lpstr>
      <vt:lpstr>Canary Deployment using Request Routing</vt:lpstr>
      <vt:lpstr>PowerPoint Presentation</vt:lpstr>
      <vt:lpstr>Fault Injection</vt:lpstr>
      <vt:lpstr>5 seconds delay in 10% of requests</vt:lpstr>
      <vt:lpstr>PowerPoint Presentation</vt:lpstr>
      <vt:lpstr>Monitoring</vt:lpstr>
      <vt:lpstr>Metrics</vt:lpstr>
      <vt:lpstr>X-Ray Service</vt:lpstr>
      <vt:lpstr>X-Ray SDK</vt:lpstr>
      <vt:lpstr>X-Ray Workflow</vt:lpstr>
      <vt:lpstr>X-Ray Daemon</vt:lpstr>
      <vt:lpstr>How Does AWS X-Ray help?</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How much memory/CPU?</vt:lpstr>
      <vt:lpstr>Lambda Best Practices</vt:lpstr>
      <vt:lpstr>Lambda Best Practices</vt:lpstr>
      <vt:lpstr>API Gateway Stages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716</cp:revision>
  <dcterms:created xsi:type="dcterms:W3CDTF">2016-06-17T18:22:10Z</dcterms:created>
  <dcterms:modified xsi:type="dcterms:W3CDTF">2018-04-17T11:51:55Z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